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580A49-28F4-4A81-A215-AD0EAA1DDEE7}"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F5C85-EAB2-40C7-989A-4B82695F8A1F}" type="slidenum">
              <a:rPr lang="en-US" smtClean="0"/>
              <a:t>‹#›</a:t>
            </a:fld>
            <a:endParaRPr lang="en-US"/>
          </a:p>
        </p:txBody>
      </p:sp>
    </p:spTree>
    <p:extLst>
      <p:ext uri="{BB962C8B-B14F-4D97-AF65-F5344CB8AC3E}">
        <p14:creationId xmlns:p14="http://schemas.microsoft.com/office/powerpoint/2010/main" val="1125182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580A49-28F4-4A81-A215-AD0EAA1DDEE7}"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F5C85-EAB2-40C7-989A-4B82695F8A1F}" type="slidenum">
              <a:rPr lang="en-US" smtClean="0"/>
              <a:t>‹#›</a:t>
            </a:fld>
            <a:endParaRPr lang="en-US"/>
          </a:p>
        </p:txBody>
      </p:sp>
    </p:spTree>
    <p:extLst>
      <p:ext uri="{BB962C8B-B14F-4D97-AF65-F5344CB8AC3E}">
        <p14:creationId xmlns:p14="http://schemas.microsoft.com/office/powerpoint/2010/main" val="4281670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580A49-28F4-4A81-A215-AD0EAA1DDEE7}"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F5C85-EAB2-40C7-989A-4B82695F8A1F}" type="slidenum">
              <a:rPr lang="en-US" smtClean="0"/>
              <a:t>‹#›</a:t>
            </a:fld>
            <a:endParaRPr lang="en-US"/>
          </a:p>
        </p:txBody>
      </p:sp>
    </p:spTree>
    <p:extLst>
      <p:ext uri="{BB962C8B-B14F-4D97-AF65-F5344CB8AC3E}">
        <p14:creationId xmlns:p14="http://schemas.microsoft.com/office/powerpoint/2010/main" val="813981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580A49-28F4-4A81-A215-AD0EAA1DDEE7}"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F5C85-EAB2-40C7-989A-4B82695F8A1F}" type="slidenum">
              <a:rPr lang="en-US" smtClean="0"/>
              <a:t>‹#›</a:t>
            </a:fld>
            <a:endParaRPr lang="en-US"/>
          </a:p>
        </p:txBody>
      </p:sp>
    </p:spTree>
    <p:extLst>
      <p:ext uri="{BB962C8B-B14F-4D97-AF65-F5344CB8AC3E}">
        <p14:creationId xmlns:p14="http://schemas.microsoft.com/office/powerpoint/2010/main" val="2755878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580A49-28F4-4A81-A215-AD0EAA1DDEE7}"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F5C85-EAB2-40C7-989A-4B82695F8A1F}" type="slidenum">
              <a:rPr lang="en-US" smtClean="0"/>
              <a:t>‹#›</a:t>
            </a:fld>
            <a:endParaRPr lang="en-US"/>
          </a:p>
        </p:txBody>
      </p:sp>
    </p:spTree>
    <p:extLst>
      <p:ext uri="{BB962C8B-B14F-4D97-AF65-F5344CB8AC3E}">
        <p14:creationId xmlns:p14="http://schemas.microsoft.com/office/powerpoint/2010/main" val="1704026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580A49-28F4-4A81-A215-AD0EAA1DDEE7}"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F5C85-EAB2-40C7-989A-4B82695F8A1F}" type="slidenum">
              <a:rPr lang="en-US" smtClean="0"/>
              <a:t>‹#›</a:t>
            </a:fld>
            <a:endParaRPr lang="en-US"/>
          </a:p>
        </p:txBody>
      </p:sp>
    </p:spTree>
    <p:extLst>
      <p:ext uri="{BB962C8B-B14F-4D97-AF65-F5344CB8AC3E}">
        <p14:creationId xmlns:p14="http://schemas.microsoft.com/office/powerpoint/2010/main" val="2562961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580A49-28F4-4A81-A215-AD0EAA1DDEE7}"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F5C85-EAB2-40C7-989A-4B82695F8A1F}" type="slidenum">
              <a:rPr lang="en-US" smtClean="0"/>
              <a:t>‹#›</a:t>
            </a:fld>
            <a:endParaRPr lang="en-US"/>
          </a:p>
        </p:txBody>
      </p:sp>
    </p:spTree>
    <p:extLst>
      <p:ext uri="{BB962C8B-B14F-4D97-AF65-F5344CB8AC3E}">
        <p14:creationId xmlns:p14="http://schemas.microsoft.com/office/powerpoint/2010/main" val="611672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580A49-28F4-4A81-A215-AD0EAA1DDEE7}" type="datetimeFigureOut">
              <a:rPr lang="en-US" smtClean="0"/>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F5C85-EAB2-40C7-989A-4B82695F8A1F}" type="slidenum">
              <a:rPr lang="en-US" smtClean="0"/>
              <a:t>‹#›</a:t>
            </a:fld>
            <a:endParaRPr lang="en-US"/>
          </a:p>
        </p:txBody>
      </p:sp>
    </p:spTree>
    <p:extLst>
      <p:ext uri="{BB962C8B-B14F-4D97-AF65-F5344CB8AC3E}">
        <p14:creationId xmlns:p14="http://schemas.microsoft.com/office/powerpoint/2010/main" val="1329212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580A49-28F4-4A81-A215-AD0EAA1DDEE7}" type="datetimeFigureOut">
              <a:rPr lang="en-US" smtClean="0"/>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F5C85-EAB2-40C7-989A-4B82695F8A1F}" type="slidenum">
              <a:rPr lang="en-US" smtClean="0"/>
              <a:t>‹#›</a:t>
            </a:fld>
            <a:endParaRPr lang="en-US"/>
          </a:p>
        </p:txBody>
      </p:sp>
    </p:spTree>
    <p:extLst>
      <p:ext uri="{BB962C8B-B14F-4D97-AF65-F5344CB8AC3E}">
        <p14:creationId xmlns:p14="http://schemas.microsoft.com/office/powerpoint/2010/main" val="3355086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580A49-28F4-4A81-A215-AD0EAA1DDEE7}"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F5C85-EAB2-40C7-989A-4B82695F8A1F}" type="slidenum">
              <a:rPr lang="en-US" smtClean="0"/>
              <a:t>‹#›</a:t>
            </a:fld>
            <a:endParaRPr lang="en-US"/>
          </a:p>
        </p:txBody>
      </p:sp>
    </p:spTree>
    <p:extLst>
      <p:ext uri="{BB962C8B-B14F-4D97-AF65-F5344CB8AC3E}">
        <p14:creationId xmlns:p14="http://schemas.microsoft.com/office/powerpoint/2010/main" val="133037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580A49-28F4-4A81-A215-AD0EAA1DDEE7}"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F5C85-EAB2-40C7-989A-4B82695F8A1F}" type="slidenum">
              <a:rPr lang="en-US" smtClean="0"/>
              <a:t>‹#›</a:t>
            </a:fld>
            <a:endParaRPr lang="en-US"/>
          </a:p>
        </p:txBody>
      </p:sp>
    </p:spTree>
    <p:extLst>
      <p:ext uri="{BB962C8B-B14F-4D97-AF65-F5344CB8AC3E}">
        <p14:creationId xmlns:p14="http://schemas.microsoft.com/office/powerpoint/2010/main" val="4247645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580A49-28F4-4A81-A215-AD0EAA1DDEE7}" type="datetimeFigureOut">
              <a:rPr lang="en-US" smtClean="0"/>
              <a:t>12/11/2018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BF5C85-EAB2-40C7-989A-4B82695F8A1F}" type="slidenum">
              <a:rPr lang="en-US" smtClean="0"/>
              <a:t>‹#›</a:t>
            </a:fld>
            <a:endParaRPr lang="en-US"/>
          </a:p>
        </p:txBody>
      </p:sp>
    </p:spTree>
    <p:extLst>
      <p:ext uri="{BB962C8B-B14F-4D97-AF65-F5344CB8AC3E}">
        <p14:creationId xmlns:p14="http://schemas.microsoft.com/office/powerpoint/2010/main" val="72853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6095999"/>
          </a:xfrm>
        </p:spPr>
        <p:txBody>
          <a:bodyPr>
            <a:normAutofit/>
          </a:bodyPr>
          <a:lstStyle/>
          <a:p>
            <a:pPr lvl="0" algn="r" rtl="1" eaLnBrk="0" fontAlgn="base" hangingPunct="0">
              <a:spcAft>
                <a:spcPct val="0"/>
              </a:spcAft>
            </a:pPr>
            <a:r>
              <a:rPr lang="ar-IQ" sz="2000" i="1" dirty="0" smtClean="0">
                <a:solidFill>
                  <a:prstClr val="black"/>
                </a:solidFill>
                <a:latin typeface="Calibri" pitchFamily="34" charset="0"/>
                <a:ea typeface="Calibri" pitchFamily="34" charset="0"/>
                <a:cs typeface="Arial" pitchFamily="34" charset="0"/>
              </a:rPr>
              <a:t> تاريخ علم النفس في العالم </a:t>
            </a:r>
            <a:br>
              <a:rPr lang="ar-IQ" sz="2000" i="1" dirty="0" smtClean="0">
                <a:solidFill>
                  <a:prstClr val="black"/>
                </a:solidFill>
                <a:latin typeface="Calibri" pitchFamily="34" charset="0"/>
                <a:ea typeface="Calibri" pitchFamily="34" charset="0"/>
                <a:cs typeface="Arial" pitchFamily="34" charset="0"/>
              </a:rPr>
            </a:br>
            <a:r>
              <a:rPr lang="ar-IQ" sz="2000" i="1" dirty="0" smtClean="0">
                <a:solidFill>
                  <a:prstClr val="black"/>
                </a:solidFill>
                <a:latin typeface="Calibri" pitchFamily="34" charset="0"/>
                <a:ea typeface="Calibri" pitchFamily="34" charset="0"/>
                <a:cs typeface="Arial" pitchFamily="34" charset="0"/>
              </a:rPr>
              <a:t>في </a:t>
            </a:r>
            <a:r>
              <a:rPr lang="ar-IQ" sz="2000" i="1" dirty="0">
                <a:solidFill>
                  <a:prstClr val="black"/>
                </a:solidFill>
                <a:latin typeface="Calibri" pitchFamily="34" charset="0"/>
                <a:ea typeface="Calibri" pitchFamily="34" charset="0"/>
                <a:cs typeface="Arial" pitchFamily="34" charset="0"/>
              </a:rPr>
              <a:t>مطلع القرن العشرين أكدت دراسات (</a:t>
            </a:r>
            <a:r>
              <a:rPr lang="ar-IQ" sz="2000" i="1" dirty="0" err="1">
                <a:solidFill>
                  <a:prstClr val="black"/>
                </a:solidFill>
                <a:latin typeface="Calibri" pitchFamily="34" charset="0"/>
                <a:ea typeface="Calibri" pitchFamily="34" charset="0"/>
                <a:cs typeface="Arial" pitchFamily="34" charset="0"/>
              </a:rPr>
              <a:t>وودوورث</a:t>
            </a:r>
            <a:r>
              <a:rPr lang="ar-IQ" sz="2000" i="1" dirty="0">
                <a:solidFill>
                  <a:prstClr val="black"/>
                </a:solidFill>
                <a:latin typeface="Calibri" pitchFamily="34" charset="0"/>
                <a:ea typeface="Calibri" pitchFamily="34" charset="0"/>
                <a:cs typeface="Arial" pitchFamily="34" charset="0"/>
              </a:rPr>
              <a:t>)وآخرين على شيوع الاهتمام بظاهرة الإحساس الحركي . وفي نفس الفترة شهدت الولايات المتحدة الأمريكية دراسات كثيرة لبعض المشكلات المتعلقة بالتعلم الحركي . وفي الثلاثينيات أنشئت مختبر لعلم النفس الرياضي والتعلم الحركي في جامعات عديدة كجامعات (</a:t>
            </a:r>
            <a:r>
              <a:rPr lang="ar-IQ" sz="2000" i="1" dirty="0" err="1">
                <a:solidFill>
                  <a:prstClr val="black"/>
                </a:solidFill>
                <a:latin typeface="Calibri" pitchFamily="34" charset="0"/>
                <a:ea typeface="Calibri" pitchFamily="34" charset="0"/>
                <a:cs typeface="Arial" pitchFamily="34" charset="0"/>
              </a:rPr>
              <a:t>الينوئ</a:t>
            </a:r>
            <a:r>
              <a:rPr lang="ar-IQ" sz="2000" i="1" dirty="0">
                <a:solidFill>
                  <a:prstClr val="black"/>
                </a:solidFill>
                <a:latin typeface="Calibri" pitchFamily="34" charset="0"/>
                <a:ea typeface="Calibri" pitchFamily="34" charset="0"/>
                <a:cs typeface="Arial" pitchFamily="34" charset="0"/>
              </a:rPr>
              <a:t>) و (بنسلفانيا </a:t>
            </a:r>
            <a:r>
              <a:rPr lang="ar-IQ" sz="2000" i="1" dirty="0" err="1">
                <a:solidFill>
                  <a:prstClr val="black"/>
                </a:solidFill>
                <a:latin typeface="Calibri" pitchFamily="34" charset="0"/>
                <a:ea typeface="Calibri" pitchFamily="34" charset="0"/>
                <a:cs typeface="Arial" pitchFamily="34" charset="0"/>
              </a:rPr>
              <a:t>ستيت</a:t>
            </a:r>
            <a:r>
              <a:rPr lang="ar-IQ" sz="2000" i="1" dirty="0">
                <a:solidFill>
                  <a:prstClr val="black"/>
                </a:solidFill>
                <a:latin typeface="Calibri" pitchFamily="34" charset="0"/>
                <a:ea typeface="Calibri" pitchFamily="34" charset="0"/>
                <a:cs typeface="Arial" pitchFamily="34" charset="0"/>
              </a:rPr>
              <a:t> )و (</a:t>
            </a:r>
            <a:r>
              <a:rPr lang="ar-IQ" sz="2000" i="1" dirty="0" err="1">
                <a:solidFill>
                  <a:prstClr val="black"/>
                </a:solidFill>
                <a:latin typeface="Calibri" pitchFamily="34" charset="0"/>
                <a:ea typeface="Calibri" pitchFamily="34" charset="0"/>
                <a:cs typeface="Arial" pitchFamily="34" charset="0"/>
              </a:rPr>
              <a:t>أيوا</a:t>
            </a:r>
            <a:r>
              <a:rPr lang="ar-IQ" sz="2000" i="1" dirty="0">
                <a:solidFill>
                  <a:prstClr val="black"/>
                </a:solidFill>
                <a:latin typeface="Calibri" pitchFamily="34" charset="0"/>
                <a:ea typeface="Calibri" pitchFamily="34" charset="0"/>
                <a:cs typeface="Arial" pitchFamily="34" charset="0"/>
              </a:rPr>
              <a:t>) وغيرها. وفي عام 1928 نشر (</a:t>
            </a:r>
            <a:r>
              <a:rPr lang="ar-IQ" sz="2000" i="1" dirty="0" err="1">
                <a:solidFill>
                  <a:prstClr val="black"/>
                </a:solidFill>
                <a:latin typeface="Calibri" pitchFamily="34" charset="0"/>
                <a:ea typeface="Calibri" pitchFamily="34" charset="0"/>
                <a:cs typeface="Arial" pitchFamily="34" charset="0"/>
              </a:rPr>
              <a:t>كولمان</a:t>
            </a:r>
            <a:r>
              <a:rPr lang="ar-IQ" sz="2000" i="1" dirty="0">
                <a:solidFill>
                  <a:prstClr val="black"/>
                </a:solidFill>
                <a:latin typeface="Calibri" pitchFamily="34" charset="0"/>
                <a:ea typeface="Calibri" pitchFamily="34" charset="0"/>
                <a:cs typeface="Arial" pitchFamily="34" charset="0"/>
              </a:rPr>
              <a:t> </a:t>
            </a:r>
            <a:r>
              <a:rPr lang="ar-IQ" sz="2000" i="1" dirty="0" err="1">
                <a:solidFill>
                  <a:prstClr val="black"/>
                </a:solidFill>
                <a:latin typeface="Calibri" pitchFamily="34" charset="0"/>
                <a:ea typeface="Calibri" pitchFamily="34" charset="0"/>
                <a:cs typeface="Arial" pitchFamily="34" charset="0"/>
              </a:rPr>
              <a:t>كريفيث</a:t>
            </a:r>
            <a:r>
              <a:rPr lang="ar-IQ" sz="2000" i="1" dirty="0">
                <a:solidFill>
                  <a:prstClr val="black"/>
                </a:solidFill>
                <a:latin typeface="Calibri" pitchFamily="34" charset="0"/>
                <a:ea typeface="Calibri" pitchFamily="34" charset="0"/>
                <a:cs typeface="Arial" pitchFamily="34" charset="0"/>
              </a:rPr>
              <a:t> ) كتابا عنوانه "</a:t>
            </a:r>
            <a:r>
              <a:rPr lang="ar-IQ" sz="2000" i="1" dirty="0" err="1">
                <a:solidFill>
                  <a:prstClr val="black"/>
                </a:solidFill>
                <a:latin typeface="Calibri" pitchFamily="34" charset="0"/>
                <a:ea typeface="Calibri" pitchFamily="34" charset="0"/>
                <a:cs typeface="Arial" pitchFamily="34" charset="0"/>
              </a:rPr>
              <a:t>سايكولوجية</a:t>
            </a:r>
            <a:r>
              <a:rPr lang="ar-IQ" sz="2000" i="1" dirty="0">
                <a:solidFill>
                  <a:prstClr val="black"/>
                </a:solidFill>
                <a:latin typeface="Calibri" pitchFamily="34" charset="0"/>
                <a:ea typeface="Calibri" pitchFamily="34" charset="0"/>
                <a:cs typeface="Arial" pitchFamily="34" charset="0"/>
              </a:rPr>
              <a:t> التدريب" وكان (</a:t>
            </a:r>
            <a:r>
              <a:rPr lang="ar-IQ" sz="2000" i="1" dirty="0" err="1">
                <a:solidFill>
                  <a:prstClr val="black"/>
                </a:solidFill>
                <a:latin typeface="Calibri" pitchFamily="34" charset="0"/>
                <a:ea typeface="Calibri" pitchFamily="34" charset="0"/>
                <a:cs typeface="Arial" pitchFamily="34" charset="0"/>
              </a:rPr>
              <a:t>كريفيت</a:t>
            </a:r>
            <a:r>
              <a:rPr lang="ar-IQ" sz="2000" i="1" dirty="0">
                <a:solidFill>
                  <a:prstClr val="black"/>
                </a:solidFill>
                <a:latin typeface="Calibri" pitchFamily="34" charset="0"/>
                <a:ea typeface="Calibri" pitchFamily="34" charset="0"/>
                <a:cs typeface="Arial" pitchFamily="34" charset="0"/>
              </a:rPr>
              <a:t> ) هذا مسؤولا عن مختبر علم النفس الرياضي في جامعة </a:t>
            </a:r>
            <a:r>
              <a:rPr lang="ar-IQ" sz="2000" i="1" dirty="0" err="1">
                <a:solidFill>
                  <a:prstClr val="black"/>
                </a:solidFill>
                <a:latin typeface="Calibri" pitchFamily="34" charset="0"/>
                <a:ea typeface="Calibri" pitchFamily="34" charset="0"/>
                <a:cs typeface="Arial" pitchFamily="34" charset="0"/>
              </a:rPr>
              <a:t>الينوي</a:t>
            </a:r>
            <a:r>
              <a:rPr lang="ar-IQ" sz="2000" i="1" dirty="0">
                <a:solidFill>
                  <a:prstClr val="black"/>
                </a:solidFill>
                <a:latin typeface="Calibri" pitchFamily="34" charset="0"/>
                <a:ea typeface="Calibri" pitchFamily="34" charset="0"/>
                <a:cs typeface="Arial" pitchFamily="34" charset="0"/>
              </a:rPr>
              <a:t> . إما مختبر جامعة (بنسلفانيا </a:t>
            </a:r>
            <a:r>
              <a:rPr lang="ar-IQ" sz="2000" i="1" dirty="0" err="1">
                <a:solidFill>
                  <a:prstClr val="black"/>
                </a:solidFill>
                <a:latin typeface="Calibri" pitchFamily="34" charset="0"/>
                <a:ea typeface="Calibri" pitchFamily="34" charset="0"/>
                <a:cs typeface="Arial" pitchFamily="34" charset="0"/>
              </a:rPr>
              <a:t>ستيت</a:t>
            </a:r>
            <a:r>
              <a:rPr lang="ar-IQ" sz="2000" i="1" dirty="0">
                <a:solidFill>
                  <a:prstClr val="black"/>
                </a:solidFill>
                <a:latin typeface="Calibri" pitchFamily="34" charset="0"/>
                <a:ea typeface="Calibri" pitchFamily="34" charset="0"/>
                <a:cs typeface="Arial" pitchFamily="34" charset="0"/>
              </a:rPr>
              <a:t>) فكان بإشراف (جون لوثر)ومختبر جامعة (</a:t>
            </a:r>
            <a:r>
              <a:rPr lang="ar-IQ" sz="2000" i="1" dirty="0" err="1">
                <a:solidFill>
                  <a:prstClr val="black"/>
                </a:solidFill>
                <a:latin typeface="Calibri" pitchFamily="34" charset="0"/>
                <a:ea typeface="Calibri" pitchFamily="34" charset="0"/>
                <a:cs typeface="Arial" pitchFamily="34" charset="0"/>
              </a:rPr>
              <a:t>أيوا</a:t>
            </a:r>
            <a:r>
              <a:rPr lang="ar-IQ" sz="2000" i="1" dirty="0">
                <a:solidFill>
                  <a:prstClr val="black"/>
                </a:solidFill>
                <a:latin typeface="Calibri" pitchFamily="34" charset="0"/>
                <a:ea typeface="Calibri" pitchFamily="34" charset="0"/>
                <a:cs typeface="Arial" pitchFamily="34" charset="0"/>
              </a:rPr>
              <a:t>) بأشراف ( </a:t>
            </a:r>
            <a:r>
              <a:rPr lang="ar-IQ" sz="2000" i="1" dirty="0" err="1">
                <a:solidFill>
                  <a:prstClr val="black"/>
                </a:solidFill>
                <a:latin typeface="Calibri" pitchFamily="34" charset="0"/>
                <a:ea typeface="Calibri" pitchFamily="34" charset="0"/>
                <a:cs typeface="Arial" pitchFamily="34" charset="0"/>
              </a:rPr>
              <a:t>كلارنس</a:t>
            </a:r>
            <a:r>
              <a:rPr lang="ar-IQ" sz="2000" i="1" dirty="0">
                <a:solidFill>
                  <a:prstClr val="black"/>
                </a:solidFill>
                <a:latin typeface="Calibri" pitchFamily="34" charset="0"/>
                <a:ea typeface="Calibri" pitchFamily="34" charset="0"/>
                <a:cs typeface="Arial" pitchFamily="34" charset="0"/>
              </a:rPr>
              <a:t> </a:t>
            </a:r>
            <a:r>
              <a:rPr lang="ar-IQ" sz="2000" i="1" dirty="0" err="1">
                <a:solidFill>
                  <a:prstClr val="black"/>
                </a:solidFill>
                <a:latin typeface="Calibri" pitchFamily="34" charset="0"/>
                <a:ea typeface="Calibri" pitchFamily="34" charset="0"/>
                <a:cs typeface="Arial" pitchFamily="34" charset="0"/>
              </a:rPr>
              <a:t>راكنزديل</a:t>
            </a:r>
            <a:r>
              <a:rPr lang="ar-IQ" sz="2000" i="1" dirty="0">
                <a:solidFill>
                  <a:prstClr val="black"/>
                </a:solidFill>
                <a:latin typeface="Calibri" pitchFamily="34" charset="0"/>
                <a:ea typeface="Calibri" pitchFamily="34" charset="0"/>
                <a:cs typeface="Arial" pitchFamily="34" charset="0"/>
              </a:rPr>
              <a:t> ) الذي نشر كتابا بعنوان " </a:t>
            </a:r>
            <a:r>
              <a:rPr lang="ar-IQ" sz="2000" i="1" dirty="0" err="1">
                <a:solidFill>
                  <a:prstClr val="black"/>
                </a:solidFill>
                <a:latin typeface="Calibri" pitchFamily="34" charset="0"/>
                <a:ea typeface="Calibri" pitchFamily="34" charset="0"/>
                <a:cs typeface="Arial" pitchFamily="34" charset="0"/>
              </a:rPr>
              <a:t>سايكولوجية</a:t>
            </a:r>
            <a:r>
              <a:rPr lang="ar-IQ" sz="2000" i="1" dirty="0">
                <a:solidFill>
                  <a:prstClr val="black"/>
                </a:solidFill>
                <a:latin typeface="Calibri" pitchFamily="34" charset="0"/>
                <a:ea typeface="Calibri" pitchFamily="34" charset="0"/>
                <a:cs typeface="Arial" pitchFamily="34" charset="0"/>
              </a:rPr>
              <a:t> التعلم الحركي " عام 1930 . ولذلك فان كتب (</a:t>
            </a:r>
            <a:r>
              <a:rPr lang="ar-IQ" sz="2000" i="1" dirty="0" err="1">
                <a:solidFill>
                  <a:prstClr val="black"/>
                </a:solidFill>
                <a:latin typeface="Calibri" pitchFamily="34" charset="0"/>
                <a:ea typeface="Calibri" pitchFamily="34" charset="0"/>
                <a:cs typeface="Arial" pitchFamily="34" charset="0"/>
              </a:rPr>
              <a:t>كريفيث</a:t>
            </a:r>
            <a:r>
              <a:rPr lang="ar-IQ" sz="2000" i="1" dirty="0">
                <a:solidFill>
                  <a:prstClr val="black"/>
                </a:solidFill>
                <a:latin typeface="Calibri" pitchFamily="34" charset="0"/>
                <a:ea typeface="Calibri" pitchFamily="34" charset="0"/>
                <a:cs typeface="Arial" pitchFamily="34" charset="0"/>
              </a:rPr>
              <a:t> </a:t>
            </a:r>
            <a:r>
              <a:rPr lang="ar-IQ" sz="2000" i="1" dirty="0" err="1">
                <a:solidFill>
                  <a:prstClr val="black"/>
                </a:solidFill>
                <a:latin typeface="Calibri" pitchFamily="34" charset="0"/>
                <a:ea typeface="Calibri" pitchFamily="34" charset="0"/>
                <a:cs typeface="Arial" pitchFamily="34" charset="0"/>
              </a:rPr>
              <a:t>راكنزديل</a:t>
            </a:r>
            <a:r>
              <a:rPr lang="ar-IQ" sz="2000" i="1" dirty="0">
                <a:solidFill>
                  <a:prstClr val="black"/>
                </a:solidFill>
                <a:latin typeface="Calibri" pitchFamily="34" charset="0"/>
                <a:ea typeface="Calibri" pitchFamily="34" charset="0"/>
                <a:cs typeface="Arial" pitchFamily="34" charset="0"/>
              </a:rPr>
              <a:t> ) تعتبر من الكتب الأوائل في هذا المجال في الولايات المتحدة </a:t>
            </a:r>
            <a:r>
              <a:rPr lang="ar-IQ" sz="1800" i="1" dirty="0">
                <a:solidFill>
                  <a:prstClr val="black"/>
                </a:solidFill>
                <a:latin typeface="Calibri" pitchFamily="34" charset="0"/>
                <a:ea typeface="Calibri" pitchFamily="34" charset="0"/>
                <a:cs typeface="Arial" pitchFamily="34" charset="0"/>
              </a:rPr>
              <a:t>.</a:t>
            </a:r>
            <a:r>
              <a:rPr lang="ar-IQ" sz="1800" dirty="0">
                <a:solidFill>
                  <a:prstClr val="black"/>
                </a:solidFill>
                <a:latin typeface="Arial" pitchFamily="34" charset="0"/>
                <a:ea typeface="+mn-ea"/>
                <a:cs typeface="Arial" pitchFamily="34" charset="0"/>
              </a:rPr>
              <a:t/>
            </a:r>
            <a:br>
              <a:rPr lang="ar-IQ" sz="1800" dirty="0">
                <a:solidFill>
                  <a:prstClr val="black"/>
                </a:solidFill>
                <a:latin typeface="Arial" pitchFamily="34" charset="0"/>
                <a:ea typeface="+mn-ea"/>
                <a:cs typeface="Arial" pitchFamily="34" charset="0"/>
              </a:rPr>
            </a:br>
            <a:endParaRPr lang="en-US" dirty="0"/>
          </a:p>
        </p:txBody>
      </p:sp>
    </p:spTree>
    <p:extLst>
      <p:ext uri="{BB962C8B-B14F-4D97-AF65-F5344CB8AC3E}">
        <p14:creationId xmlns:p14="http://schemas.microsoft.com/office/powerpoint/2010/main" val="1728273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lgn="r" rtl="1" fontAlgn="base">
              <a:spcBef>
                <a:spcPct val="0"/>
              </a:spcBef>
              <a:spcAft>
                <a:spcPct val="0"/>
              </a:spcAft>
              <a:buNone/>
            </a:pPr>
            <a:r>
              <a:rPr lang="ar-IQ" sz="2000" dirty="0">
                <a:solidFill>
                  <a:prstClr val="black"/>
                </a:solidFill>
                <a:latin typeface="Calibri" pitchFamily="34" charset="0"/>
                <a:ea typeface="Calibri" pitchFamily="34" charset="0"/>
                <a:cs typeface="Arial" pitchFamily="34" charset="0"/>
              </a:rPr>
              <a:t>وبعد الحرب العالمية الثانية استمر النشاط في أقسام التربية البدنية وانبثق منها ما سمي ببحوث العوامل الإنسانية التي ربطت علم النفس بالحقل الهندسي لحل بعض المشكلات التي تتضمن علاقة الإنسان </a:t>
            </a:r>
            <a:r>
              <a:rPr lang="ar-IQ" sz="2000" dirty="0" err="1">
                <a:solidFill>
                  <a:prstClr val="black"/>
                </a:solidFill>
                <a:latin typeface="Calibri" pitchFamily="34" charset="0"/>
                <a:ea typeface="Calibri" pitchFamily="34" charset="0"/>
                <a:cs typeface="Arial" pitchFamily="34" charset="0"/>
              </a:rPr>
              <a:t>بالالة</a:t>
            </a:r>
            <a:r>
              <a:rPr lang="ar-IQ" sz="2000" dirty="0">
                <a:solidFill>
                  <a:prstClr val="black"/>
                </a:solidFill>
                <a:latin typeface="Calibri" pitchFamily="34" charset="0"/>
                <a:ea typeface="Calibri" pitchFamily="34" charset="0"/>
                <a:cs typeface="Arial" pitchFamily="34" charset="0"/>
              </a:rPr>
              <a:t> . وفي عام 1951 نشر جون لوثر كتابا بعنوان " سيكولوجية التدريب " في الفترة بين 1930 -1960 كتبت عدة دراسات ( أطروحات ) للحصول على شهادة الدكتوراه في التربية البدنية كان التركيز فيها على بعض العوامل النفسية التي تتعلق بالشخصية والسلوك الادراكي الحركي , ولكن لم تشمل هذه الدراسات على جهود منسقة لفهم سلوك الرياضي المتفوق في رياضية المستويات العليا بل شملت دراسات عديدة في التعلم الحركي والسلوك الحركي . وفي هذه الفترة ظهرت عدة بحوث تعني بعلم نفس النشاط الحركي في نشرة البحوث ربع السنوية التي تصدرها رابطة الصحة والتربية البدنية والترويح الأمريكية . وفي الستينات ظهرت عدة كتب في مجال علم نفس التعلم الحركي ,ومنها كتاب كاراتي " السلوك الحركي والتعلم الحركي " عام 1964 , وكتاب " علم النفس والنشاط البدني " وجوزيف </a:t>
            </a:r>
            <a:r>
              <a:rPr lang="ar-IQ" sz="2000" dirty="0" err="1">
                <a:solidFill>
                  <a:prstClr val="black"/>
                </a:solidFill>
                <a:latin typeface="Calibri" pitchFamily="34" charset="0"/>
                <a:ea typeface="Calibri" pitchFamily="34" charset="0"/>
                <a:cs typeface="Arial" pitchFamily="34" charset="0"/>
              </a:rPr>
              <a:t>اوكزنداين</a:t>
            </a:r>
            <a:r>
              <a:rPr lang="ar-IQ" sz="2000" dirty="0">
                <a:solidFill>
                  <a:prstClr val="black"/>
                </a:solidFill>
                <a:latin typeface="Calibri" pitchFamily="34" charset="0"/>
                <a:ea typeface="Calibri" pitchFamily="34" charset="0"/>
                <a:cs typeface="Arial" pitchFamily="34" charset="0"/>
              </a:rPr>
              <a:t> "علم النفس والتعلم الحركي اللذان نشرا عام 1968 وأضافا معلومات قيمة إلى هذه المادة العلمية . </a:t>
            </a:r>
          </a:p>
          <a:p>
            <a:pPr marL="0" lvl="0" indent="0" algn="r" rtl="1" fontAlgn="base">
              <a:spcBef>
                <a:spcPct val="0"/>
              </a:spcBef>
              <a:spcAft>
                <a:spcPct val="0"/>
              </a:spcAft>
              <a:buNone/>
            </a:pPr>
            <a:endParaRPr lang="ar-IQ" sz="2000" dirty="0">
              <a:solidFill>
                <a:prstClr val="black"/>
              </a:solidFill>
              <a:latin typeface="Calibri" pitchFamily="34" charset="0"/>
              <a:ea typeface="Calibri" pitchFamily="34" charset="0"/>
              <a:cs typeface="Arial" pitchFamily="34" charset="0"/>
            </a:endParaRPr>
          </a:p>
          <a:p>
            <a:pPr marL="0" lvl="0" indent="0" algn="r" rtl="1" fontAlgn="base">
              <a:spcBef>
                <a:spcPct val="0"/>
              </a:spcBef>
              <a:spcAft>
                <a:spcPct val="0"/>
              </a:spcAft>
              <a:buNone/>
            </a:pPr>
            <a:endParaRPr lang="ar-IQ" sz="2000" dirty="0">
              <a:solidFill>
                <a:prstClr val="black"/>
              </a:solidFill>
              <a:latin typeface="Arial" pitchFamily="34" charset="0"/>
              <a:ea typeface="Calibri" pitchFamily="34" charset="0"/>
              <a:cs typeface="Arial" pitchFamily="34" charset="0"/>
            </a:endParaRPr>
          </a:p>
          <a:p>
            <a:endParaRPr lang="en-US" dirty="0"/>
          </a:p>
        </p:txBody>
      </p:sp>
    </p:spTree>
    <p:extLst>
      <p:ext uri="{BB962C8B-B14F-4D97-AF65-F5344CB8AC3E}">
        <p14:creationId xmlns:p14="http://schemas.microsoft.com/office/powerpoint/2010/main" val="956582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lvl="0" indent="0" algn="r" rtl="1" fontAlgn="base">
              <a:spcBef>
                <a:spcPct val="0"/>
              </a:spcBef>
              <a:spcAft>
                <a:spcPct val="0"/>
              </a:spcAft>
              <a:buNone/>
            </a:pPr>
            <a:r>
              <a:rPr lang="ar-IQ" sz="2000" dirty="0">
                <a:solidFill>
                  <a:prstClr val="black"/>
                </a:solidFill>
                <a:latin typeface="Calibri" pitchFamily="34" charset="0"/>
                <a:ea typeface="Calibri" pitchFamily="34" charset="0"/>
                <a:cs typeface="Arial" pitchFamily="34" charset="0"/>
              </a:rPr>
              <a:t>أن رياضة المستويات العالية لم تحظ باهتمام علماء النفس في الولايات المتحدة ماعدا محاولات فردية قام بها بعض العلماء كالجهد الذي بذلة كل من ( توماس </a:t>
            </a:r>
            <a:r>
              <a:rPr lang="ar-IQ" sz="2000" dirty="0" err="1">
                <a:solidFill>
                  <a:prstClr val="black"/>
                </a:solidFill>
                <a:latin typeface="Calibri" pitchFamily="34" charset="0"/>
                <a:ea typeface="Calibri" pitchFamily="34" charset="0"/>
                <a:cs typeface="Arial" pitchFamily="34" charset="0"/>
              </a:rPr>
              <a:t>تتكو</a:t>
            </a:r>
            <a:r>
              <a:rPr lang="ar-IQ" sz="2000" dirty="0">
                <a:solidFill>
                  <a:prstClr val="black"/>
                </a:solidFill>
                <a:latin typeface="Calibri" pitchFamily="34" charset="0"/>
                <a:ea typeface="Calibri" pitchFamily="34" charset="0"/>
                <a:cs typeface="Arial" pitchFamily="34" charset="0"/>
              </a:rPr>
              <a:t> ) و (بروس او جلفي ) الذي ظهر عام 1966 في كتابها " الرياضيون ذوو المشكلات وكيفية معاملتهم " ومن المعتقد إن هذين العالمين هما الوحيدان في الولايات المتحدة اللذان ركزا في بحوثها على الرياضي المتفوق إلى نهاية الستينات </a:t>
            </a:r>
          </a:p>
          <a:p>
            <a:pPr marL="0" lvl="0" indent="0" algn="r" rtl="1" fontAlgn="base">
              <a:spcBef>
                <a:spcPct val="0"/>
              </a:spcBef>
              <a:spcAft>
                <a:spcPct val="0"/>
              </a:spcAft>
              <a:buNone/>
            </a:pPr>
            <a:endParaRPr lang="en-US" sz="900" dirty="0">
              <a:solidFill>
                <a:prstClr val="black"/>
              </a:solidFill>
              <a:latin typeface="Arial" pitchFamily="34" charset="0"/>
              <a:cs typeface="Arial" pitchFamily="34" charset="0"/>
            </a:endParaRPr>
          </a:p>
          <a:p>
            <a:pPr marL="0" lvl="0" indent="0" algn="r" rtl="1" eaLnBrk="0" fontAlgn="base" hangingPunct="0">
              <a:spcBef>
                <a:spcPct val="0"/>
              </a:spcBef>
              <a:spcAft>
                <a:spcPct val="0"/>
              </a:spcAft>
              <a:buNone/>
            </a:pPr>
            <a:r>
              <a:rPr lang="ar-IQ" sz="2000" dirty="0">
                <a:solidFill>
                  <a:prstClr val="black"/>
                </a:solidFill>
                <a:latin typeface="Calibri" pitchFamily="34" charset="0"/>
                <a:ea typeface="Calibri" pitchFamily="34" charset="0"/>
                <a:cs typeface="Arial" pitchFamily="34" charset="0"/>
              </a:rPr>
              <a:t>من هذا العرض البسيط نلاحظ إن كل بلد من بلاد العالم كان يركز على زاوية مختلفة من زوايا علم النفس الرياضي ولم تتوحد الجهود في هذا المضمار الا بعد المحاولات العديدة من قبل علماء النفس في هذه البلدان التي توجت بعقد المؤتمر الدولي الأول لعلم النفس الرياضي الذي نظمه العالم النفسي ( </a:t>
            </a:r>
            <a:r>
              <a:rPr lang="ar-IQ" sz="2000" dirty="0" err="1">
                <a:solidFill>
                  <a:prstClr val="black"/>
                </a:solidFill>
                <a:latin typeface="Calibri" pitchFamily="34" charset="0"/>
                <a:ea typeface="Calibri" pitchFamily="34" charset="0"/>
                <a:cs typeface="Arial" pitchFamily="34" charset="0"/>
              </a:rPr>
              <a:t>انتو</a:t>
            </a:r>
            <a:r>
              <a:rPr lang="ar-IQ" sz="2000" dirty="0">
                <a:solidFill>
                  <a:prstClr val="black"/>
                </a:solidFill>
                <a:latin typeface="Calibri" pitchFamily="34" charset="0"/>
                <a:ea typeface="Calibri" pitchFamily="34" charset="0"/>
                <a:cs typeface="Arial" pitchFamily="34" charset="0"/>
              </a:rPr>
              <a:t> نيلي ) في روما عام 1965 والذي حضره مندوبون من 45 دولة , وتم عقد المؤتمر الدولي الثاني عام 1968 بمدينة واشنطن الأمريكية وأعقبه المؤتمر الدولي الثالث عام 1972 بمدينة مدريد , ثم عقد المؤتمر الدولي الرابع في مدينة براغ عام 1977 وفي نهاية المؤتمر تم انتخاب مجلس أدارة الجمعية الدولية لعلم النفس الرياضي التي وحدت الجهود في هذا المجال وأدت إلى تبادل الخبرات , حيث شهدت السبعينيات والثمانينيات نشاطا واسعا ومؤلفات عديدة في هذا الميدان الحيوي وتشكلت جمعيات محلية لعلم النفس الرياضي في الكثير من بلدان العالم التي بدأت تنمو في عددها وفي عدد أعضائها , وأصبحت مادة علم النفس الرياضي تدرس في معظم معاهد وكليات التربية البدنية . </a:t>
            </a:r>
            <a:r>
              <a:rPr lang="en-US" sz="2000" dirty="0">
                <a:solidFill>
                  <a:prstClr val="black"/>
                </a:solidFill>
                <a:latin typeface="Calibri" pitchFamily="34" charset="0"/>
                <a:ea typeface="Calibri" pitchFamily="34" charset="0"/>
                <a:cs typeface="Arial" pitchFamily="34" charset="0"/>
              </a:rPr>
              <a:t>pp7-32)</a:t>
            </a:r>
            <a:r>
              <a:rPr lang="ar-IQ" sz="2000" dirty="0">
                <a:solidFill>
                  <a:prstClr val="black"/>
                </a:solidFill>
                <a:latin typeface="Calibri" pitchFamily="34" charset="0"/>
                <a:ea typeface="Calibri" pitchFamily="34" charset="0"/>
                <a:cs typeface="Arial" pitchFamily="34" charset="0"/>
              </a:rPr>
              <a:t>,</a:t>
            </a:r>
            <a:r>
              <a:rPr lang="en-US" sz="2000" dirty="0">
                <a:solidFill>
                  <a:prstClr val="black"/>
                </a:solidFill>
                <a:latin typeface="Calibri" pitchFamily="34" charset="0"/>
                <a:ea typeface="Calibri" pitchFamily="34" charset="0"/>
                <a:cs typeface="Arial" pitchFamily="34" charset="0"/>
              </a:rPr>
              <a:t> </a:t>
            </a:r>
            <a:r>
              <a:rPr lang="en-US" sz="2000" dirty="0" err="1">
                <a:solidFill>
                  <a:prstClr val="black"/>
                </a:solidFill>
                <a:latin typeface="Calibri" pitchFamily="34" charset="0"/>
                <a:ea typeface="Calibri" pitchFamily="34" charset="0"/>
                <a:cs typeface="Arial" pitchFamily="34" charset="0"/>
              </a:rPr>
              <a:t>vanek</a:t>
            </a:r>
            <a:r>
              <a:rPr lang="en-US" sz="2000" dirty="0">
                <a:solidFill>
                  <a:prstClr val="black"/>
                </a:solidFill>
                <a:latin typeface="Calibri" pitchFamily="34" charset="0"/>
                <a:ea typeface="Calibri" pitchFamily="34" charset="0"/>
                <a:cs typeface="Arial" pitchFamily="34" charset="0"/>
              </a:rPr>
              <a:t> and </a:t>
            </a:r>
            <a:r>
              <a:rPr lang="en-US" sz="2000" dirty="0" err="1">
                <a:solidFill>
                  <a:prstClr val="black"/>
                </a:solidFill>
                <a:latin typeface="Calibri" pitchFamily="34" charset="0"/>
                <a:ea typeface="Calibri" pitchFamily="34" charset="0"/>
                <a:cs typeface="Arial" pitchFamily="34" charset="0"/>
              </a:rPr>
              <a:t>cratty</a:t>
            </a:r>
            <a:r>
              <a:rPr lang="ar-IQ" sz="2000">
                <a:solidFill>
                  <a:prstClr val="black"/>
                </a:solidFill>
                <a:latin typeface="Calibri" pitchFamily="34" charset="0"/>
                <a:ea typeface="Calibri" pitchFamily="34" charset="0"/>
                <a:cs typeface="Arial" pitchFamily="34" charset="0"/>
              </a:rPr>
              <a:t>) </a:t>
            </a:r>
            <a:endParaRPr lang="ar-IQ" sz="1800">
              <a:solidFill>
                <a:prstClr val="black"/>
              </a:solidFill>
              <a:latin typeface="Arial" pitchFamily="34" charset="0"/>
              <a:cs typeface="Arial" pitchFamily="34" charset="0"/>
            </a:endParaRPr>
          </a:p>
          <a:p>
            <a:endParaRPr lang="en-US"/>
          </a:p>
        </p:txBody>
      </p:sp>
    </p:spTree>
    <p:extLst>
      <p:ext uri="{BB962C8B-B14F-4D97-AF65-F5344CB8AC3E}">
        <p14:creationId xmlns:p14="http://schemas.microsoft.com/office/powerpoint/2010/main" val="4177502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421</Words>
  <Application>Microsoft Office PowerPoint</Application>
  <PresentationFormat>On-screen Show (4:3)</PresentationFormat>
  <Paragraphs>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 تاريخ علم النفس في العالم  في مطلع القرن العشرين أكدت دراسات (وودوورث)وآخرين على شيوع الاهتمام بظاهرة الإحساس الحركي . وفي نفس الفترة شهدت الولايات المتحدة الأمريكية دراسات كثيرة لبعض المشكلات المتعلقة بالتعلم الحركي . وفي الثلاثينيات أنشئت مختبر لعلم النفس الرياضي والتعلم الحركي في جامعات عديدة كجامعات (الينوئ) و (بنسلفانيا ستيت )و (أيوا) وغيرها. وفي عام 1928 نشر (كولمان كريفيث ) كتابا عنوانه "سايكولوجية التدريب" وكان (كريفيت ) هذا مسؤولا عن مختبر علم النفس الرياضي في جامعة الينوي . إما مختبر جامعة (بنسلفانيا ستيت) فكان بإشراف (جون لوثر)ومختبر جامعة (أيوا) بأشراف ( كلارنس راكنزديل ) الذي نشر كتابا بعنوان " سايكولوجية التعلم الحركي " عام 1930 . ولذلك فان كتب (كريفيث راكنزديل ) تعتبر من الكتب الأوائل في هذا المجال في الولايات المتحدة . </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تاريخ علم النفس في العالم  في مطلع القرن العشرين أكدت دراسات (وودوورث)وآخرين على شيوع الاهتمام بظاهرة الإحساس الحركي . وفي نفس الفترة شهدت الولايات المتحدة الأمريكية دراسات كثيرة لبعض المشكلات المتعلقة بالتعلم الحركي . وفي الثلاثينيات أنشئت مختبر لعلم النفس الرياضي والتعلم الحركي في جامعات عديدة كجامعات (الينوئ) و (بنسلفانيا ستيت )و (أيوا) وغيرها. وفي عام 1928 نشر (كولمان كريفيث ) كتابا عنوانه "سايكولوجية التدريب" وكان (كريفيت ) هذا مسؤولا عن مختبر علم النفس الرياضي في جامعة الينوي . إما مختبر جامعة (بنسلفانيا ستيت) فكان بإشراف (جون لوثر)ومختبر جامعة (أيوا) بأشراف ( كلارنس راكنزديل ) الذي نشر كتابا بعنوان " سايكولوجية التعلم الحركي " عام 1930 . ولذلك فان كتب (كريفيث راكنزديل ) تعتبر من الكتب الأوائل في هذا المجال في الولايات المتحدة . </dc:title>
  <dc:creator>Maher</dc:creator>
  <cp:lastModifiedBy>Maher</cp:lastModifiedBy>
  <cp:revision>1</cp:revision>
  <dcterms:created xsi:type="dcterms:W3CDTF">2018-12-11T13:34:25Z</dcterms:created>
  <dcterms:modified xsi:type="dcterms:W3CDTF">2018-12-11T13:36:50Z</dcterms:modified>
</cp:coreProperties>
</file>